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BF8C70-2BAA-4F78-8E82-34897CB221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Perspectivas de la economía Argentina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C2ADB7-C14A-4403-A208-52F04589E7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Carlos </a:t>
            </a:r>
            <a:r>
              <a:rPr lang="es-AR" dirty="0" err="1"/>
              <a:t>Bonvecchi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7131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2FEF3E-028E-4BFE-A706-FCB09FD3C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245953"/>
            <a:ext cx="9603275" cy="1049235"/>
          </a:xfrm>
        </p:spPr>
        <p:txBody>
          <a:bodyPr/>
          <a:lstStyle/>
          <a:p>
            <a:pPr algn="ctr"/>
            <a:r>
              <a:rPr lang="es-AR" dirty="0"/>
              <a:t>conclusiones</a:t>
            </a:r>
            <a:endParaRPr lang="es-ES" dirty="0"/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EFA64066-B621-49DA-980F-79370DB2D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78573"/>
            <a:ext cx="9311014" cy="45259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AR" sz="2800" dirty="0"/>
              <a:t>Cambiar el Régimen de Funcionamiento Económico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AR" sz="2800" dirty="0"/>
              <a:t>El Camino Elegido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AR" sz="2800" dirty="0"/>
              <a:t>Problemas del Camino Elegido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s-AR" sz="2800" dirty="0"/>
              <a:t>La Alternativa</a:t>
            </a:r>
          </a:p>
        </p:txBody>
      </p:sp>
    </p:spTree>
    <p:extLst>
      <p:ext uri="{BB962C8B-B14F-4D97-AF65-F5344CB8AC3E}">
        <p14:creationId xmlns:p14="http://schemas.microsoft.com/office/powerpoint/2010/main" val="406834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EFA64066-B621-49DA-980F-79370DB2D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22558"/>
            <a:ext cx="931101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2800" dirty="0"/>
              <a:t>Posturas actuales: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AR" sz="2400" dirty="0"/>
              <a:t>Los </a:t>
            </a:r>
            <a:r>
              <a:rPr lang="es-AR" sz="2400" dirty="0" err="1"/>
              <a:t>tecnooptimistas</a:t>
            </a:r>
            <a:endParaRPr lang="es-AR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s-AR" sz="2400" dirty="0"/>
              <a:t>Los </a:t>
            </a:r>
            <a:r>
              <a:rPr lang="es-AR" sz="2400" dirty="0" err="1"/>
              <a:t>tecnopesimistas</a:t>
            </a:r>
            <a:endParaRPr lang="es-AR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s-AR" sz="2400" dirty="0"/>
              <a:t>Los </a:t>
            </a:r>
            <a:r>
              <a:rPr lang="es-AR" sz="2400" dirty="0" err="1"/>
              <a:t>tecnopreocupados</a:t>
            </a:r>
            <a:endParaRPr lang="es-AR" sz="2400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72DAE9B-3422-4B4D-8719-D48BFD908506}"/>
              </a:ext>
            </a:extLst>
          </p:cNvPr>
          <p:cNvSpPr txBox="1">
            <a:spLocks/>
          </p:cNvSpPr>
          <p:nvPr/>
        </p:nvSpPr>
        <p:spPr>
          <a:xfrm>
            <a:off x="1451579" y="846560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/>
              <a:t>El Impacto de las Nuevas Tecnologías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810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2FEF3E-028E-4BFE-A706-FCB09FD3C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46560"/>
            <a:ext cx="9603275" cy="1049235"/>
          </a:xfrm>
        </p:spPr>
        <p:txBody>
          <a:bodyPr/>
          <a:lstStyle/>
          <a:p>
            <a:r>
              <a:rPr lang="es-AR" dirty="0"/>
              <a:t>El Impacto de las Nuevas Tecnologías</a:t>
            </a:r>
            <a:endParaRPr lang="es-ES" dirty="0"/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EFA64066-B621-49DA-980F-79370DB2D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379486"/>
            <a:ext cx="931101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AR" sz="2800" dirty="0"/>
              <a:t>El Eje Central del Debate: la difusión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Confinado a pocos sectores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Amplia difusión del aparato productivo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Velocidad de incorporación a los mercados de trabajo y de productos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Impactos Mayores: productividad, empleo y equidad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Restricciones por el lado de la demanda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Restricciones por el lado de la oferta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La particularidad de América Latina</a:t>
            </a:r>
          </a:p>
        </p:txBody>
      </p:sp>
    </p:spTree>
    <p:extLst>
      <p:ext uri="{BB962C8B-B14F-4D97-AF65-F5344CB8AC3E}">
        <p14:creationId xmlns:p14="http://schemas.microsoft.com/office/powerpoint/2010/main" val="294561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2FEF3E-028E-4BFE-A706-FCB09FD3C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318" y="951663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es-AR" sz="4800" dirty="0"/>
              <a:t>MUCHAS GRACIAS</a:t>
            </a:r>
            <a:endParaRPr lang="es-ES" sz="4800" dirty="0"/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EFA64066-B621-49DA-980F-79370DB2D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554014"/>
            <a:ext cx="9311014" cy="2100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AR" sz="8800" dirty="0"/>
              <a:t>¿Preguntas?</a:t>
            </a:r>
          </a:p>
        </p:txBody>
      </p:sp>
    </p:spTree>
    <p:extLst>
      <p:ext uri="{BB962C8B-B14F-4D97-AF65-F5344CB8AC3E}">
        <p14:creationId xmlns:p14="http://schemas.microsoft.com/office/powerpoint/2010/main" val="117680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E73631-297D-48CD-B09E-1A201D95D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804889"/>
            <a:ext cx="4643266" cy="1059305"/>
          </a:xfrm>
        </p:spPr>
        <p:txBody>
          <a:bodyPr/>
          <a:lstStyle/>
          <a:p>
            <a:r>
              <a:rPr lang="es-AR" dirty="0"/>
              <a:t>Contexto internacional</a:t>
            </a:r>
            <a:endParaRPr lang="es-ES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D8C4BA7A-DC3B-4EE0-87B2-913B3878FE77}"/>
              </a:ext>
            </a:extLst>
          </p:cNvPr>
          <p:cNvSpPr txBox="1">
            <a:spLocks/>
          </p:cNvSpPr>
          <p:nvPr/>
        </p:nvSpPr>
        <p:spPr>
          <a:xfrm>
            <a:off x="6413771" y="804889"/>
            <a:ext cx="4643266" cy="10593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AR" dirty="0"/>
              <a:t>Contexto </a:t>
            </a:r>
          </a:p>
          <a:p>
            <a:r>
              <a:rPr lang="es-AR" dirty="0"/>
              <a:t>REGIONAL</a:t>
            </a:r>
            <a:endParaRPr lang="es-ES" dirty="0"/>
          </a:p>
        </p:txBody>
      </p:sp>
      <p:sp>
        <p:nvSpPr>
          <p:cNvPr id="6" name="2 Subtítulo">
            <a:extLst>
              <a:ext uri="{FF2B5EF4-FFF2-40B4-BE49-F238E27FC236}">
                <a16:creationId xmlns:a16="http://schemas.microsoft.com/office/drawing/2014/main" id="{8E292719-D483-4E6F-A539-00EA0CFC2A5D}"/>
              </a:ext>
            </a:extLst>
          </p:cNvPr>
          <p:cNvSpPr txBox="1">
            <a:spLocks/>
          </p:cNvSpPr>
          <p:nvPr/>
        </p:nvSpPr>
        <p:spPr>
          <a:xfrm>
            <a:off x="1449217" y="2017343"/>
            <a:ext cx="4643266" cy="3441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s-AR" sz="2800" dirty="0"/>
              <a:t>Nivel de Actividad</a:t>
            </a:r>
          </a:p>
          <a:p>
            <a:pPr marL="457200" indent="-457200"/>
            <a:r>
              <a:rPr lang="es-AR" sz="2800" dirty="0"/>
              <a:t>Comercio Mundial</a:t>
            </a:r>
          </a:p>
          <a:p>
            <a:pPr marL="457200" indent="-457200"/>
            <a:r>
              <a:rPr lang="es-AR" sz="2800" dirty="0"/>
              <a:t>Precio de las </a:t>
            </a:r>
            <a:r>
              <a:rPr lang="es-AR" sz="2800" dirty="0" err="1"/>
              <a:t>Commodities</a:t>
            </a:r>
            <a:endParaRPr lang="es-AR" sz="2800" dirty="0"/>
          </a:p>
          <a:p>
            <a:pPr marL="457200" indent="-457200"/>
            <a:r>
              <a:rPr lang="es-AR" sz="2800" dirty="0"/>
              <a:t>Los tipos de Cambio</a:t>
            </a:r>
          </a:p>
          <a:p>
            <a:pPr marL="457200" indent="-457200"/>
            <a:r>
              <a:rPr lang="es-AR" sz="2800" dirty="0"/>
              <a:t>Las Tasas de Interés</a:t>
            </a:r>
          </a:p>
          <a:p>
            <a:pPr marL="457200" indent="-457200"/>
            <a:r>
              <a:rPr lang="es-AR" sz="2800" dirty="0"/>
              <a:t>Los flujos financieros</a:t>
            </a:r>
          </a:p>
        </p:txBody>
      </p:sp>
      <p:sp>
        <p:nvSpPr>
          <p:cNvPr id="8" name="2 Subtítulo">
            <a:extLst>
              <a:ext uri="{FF2B5EF4-FFF2-40B4-BE49-F238E27FC236}">
                <a16:creationId xmlns:a16="http://schemas.microsoft.com/office/drawing/2014/main" id="{72366577-ECF8-42E1-8120-D822C9CAE5BA}"/>
              </a:ext>
            </a:extLst>
          </p:cNvPr>
          <p:cNvSpPr txBox="1">
            <a:spLocks/>
          </p:cNvSpPr>
          <p:nvPr/>
        </p:nvSpPr>
        <p:spPr>
          <a:xfrm>
            <a:off x="6413771" y="2017343"/>
            <a:ext cx="4643266" cy="3441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indent="-457200"/>
            <a:r>
              <a:rPr lang="es-AR" sz="2800" dirty="0"/>
              <a:t>Brasil</a:t>
            </a:r>
          </a:p>
          <a:p>
            <a:pPr marL="457200" indent="-457200"/>
            <a:r>
              <a:rPr lang="es-AR" sz="2800" dirty="0"/>
              <a:t>Síntesis de las principales proyecciones</a:t>
            </a:r>
          </a:p>
        </p:txBody>
      </p:sp>
    </p:spTree>
    <p:extLst>
      <p:ext uri="{BB962C8B-B14F-4D97-AF65-F5344CB8AC3E}">
        <p14:creationId xmlns:p14="http://schemas.microsoft.com/office/powerpoint/2010/main" val="56393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1FDEF-C696-44FF-B652-EC3344B3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ARGENTINA</a:t>
            </a:r>
            <a:endParaRPr lang="es-ES" dirty="0"/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F4D88A1-CC1A-4DFB-8DEC-C84FA430E225}"/>
              </a:ext>
            </a:extLst>
          </p:cNvPr>
          <p:cNvSpPr txBox="1">
            <a:spLocks/>
          </p:cNvSpPr>
          <p:nvPr/>
        </p:nvSpPr>
        <p:spPr>
          <a:xfrm>
            <a:off x="1451579" y="1329136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AR" sz="2800" dirty="0"/>
              <a:t>Evolución Económica Reciente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Nivel de Actividad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Evolución del Empleo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Evolución de los Salarios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Inflación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Situación Externa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Situación Fiscal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Situación Monetaria y Financiera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Las Pymes Industriales</a:t>
            </a:r>
          </a:p>
        </p:txBody>
      </p:sp>
    </p:spTree>
    <p:extLst>
      <p:ext uri="{BB962C8B-B14F-4D97-AF65-F5344CB8AC3E}">
        <p14:creationId xmlns:p14="http://schemas.microsoft.com/office/powerpoint/2010/main" val="27578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1FDEF-C696-44FF-B652-EC3344B3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ARGENTINA</a:t>
            </a:r>
            <a:endParaRPr lang="es-ES" dirty="0"/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923CB52A-755D-4BD6-92FA-D53A21187B28}"/>
              </a:ext>
            </a:extLst>
          </p:cNvPr>
          <p:cNvSpPr txBox="1">
            <a:spLocks/>
          </p:cNvSpPr>
          <p:nvPr/>
        </p:nvSpPr>
        <p:spPr>
          <a:xfrm>
            <a:off x="1451578" y="1329136"/>
            <a:ext cx="8911621" cy="488247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AR" sz="2800" dirty="0"/>
              <a:t>Cuestiones Políticas Recientes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AR" sz="2400" dirty="0"/>
              <a:t>Significado del Resultado de las PASO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AR" sz="2400" dirty="0"/>
              <a:t>La Estrategia Futura del Oficialismo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AR" sz="2400" dirty="0"/>
              <a:t>Condiciones para el Posible Éxito </a:t>
            </a:r>
          </a:p>
          <a:p>
            <a:pPr marL="1314450" lvl="2" indent="-514350">
              <a:buFont typeface="+mj-lt"/>
              <a:buAutoNum type="arabicPeriod"/>
            </a:pPr>
            <a:r>
              <a:rPr lang="es-AR" sz="2000" dirty="0"/>
              <a:t>Uso discrecional de los Recursos del Estado</a:t>
            </a:r>
          </a:p>
          <a:p>
            <a:pPr marL="1314450" lvl="2" indent="-514350">
              <a:buFont typeface="+mj-lt"/>
              <a:buAutoNum type="arabicPeriod"/>
            </a:pPr>
            <a:r>
              <a:rPr lang="es-AR" sz="2000" dirty="0"/>
              <a:t>La Presencia de un Contexto Macro Favorable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AR" sz="2400" dirty="0"/>
              <a:t>Las Posibilidades de CFK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AR" sz="2400" dirty="0"/>
              <a:t>La Reacción Inmediata del Mercado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AR" sz="2400" dirty="0"/>
              <a:t>La Reacción Inmediata de la Oposición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AR" sz="2400" dirty="0"/>
              <a:t>Qué buscará evitar el Gobierno en el corto plazo</a:t>
            </a:r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63702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1FDEF-C696-44FF-B652-EC3344B3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ARGENTINA</a:t>
            </a:r>
            <a:endParaRPr lang="es-ES" dirty="0"/>
          </a:p>
        </p:txBody>
      </p:sp>
      <p:sp>
        <p:nvSpPr>
          <p:cNvPr id="5" name="2 Marcador de contenido">
            <a:extLst>
              <a:ext uri="{FF2B5EF4-FFF2-40B4-BE49-F238E27FC236}">
                <a16:creationId xmlns:a16="http://schemas.microsoft.com/office/drawing/2014/main" id="{65C06A6D-F85E-4842-AB5B-E2BC9A503F31}"/>
              </a:ext>
            </a:extLst>
          </p:cNvPr>
          <p:cNvSpPr txBox="1">
            <a:spLocks/>
          </p:cNvSpPr>
          <p:nvPr/>
        </p:nvSpPr>
        <p:spPr>
          <a:xfrm>
            <a:off x="1529255" y="1329136"/>
            <a:ext cx="9716814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AR" sz="2800" dirty="0"/>
              <a:t>Obstáculos Recientes: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AR" sz="2400" dirty="0"/>
              <a:t>El Comportamiento del Déficit Primario y Financiero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AR" sz="2400" dirty="0"/>
              <a:t>El Creciente Deterioro de las Cuentas Comerciales Externas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s-AR" sz="2400" dirty="0"/>
              <a:t>El Fuerte Cambio de Portafolio previo a las PASO</a:t>
            </a:r>
          </a:p>
        </p:txBody>
      </p:sp>
    </p:spTree>
    <p:extLst>
      <p:ext uri="{BB962C8B-B14F-4D97-AF65-F5344CB8AC3E}">
        <p14:creationId xmlns:p14="http://schemas.microsoft.com/office/powerpoint/2010/main" val="130793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1FDEF-C696-44FF-B652-EC3344B3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¿Qué Pasará Hasta Octubre?</a:t>
            </a:r>
            <a:endParaRPr lang="es-ES" dirty="0"/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0F842EBA-839B-4AFE-988D-B04B04B714B6}"/>
              </a:ext>
            </a:extLst>
          </p:cNvPr>
          <p:cNvSpPr txBox="1">
            <a:spLocks/>
          </p:cNvSpPr>
          <p:nvPr/>
        </p:nvSpPr>
        <p:spPr>
          <a:xfrm>
            <a:off x="1451579" y="1442545"/>
            <a:ext cx="7859216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AR" sz="2400" dirty="0"/>
              <a:t>Tendencias</a:t>
            </a:r>
          </a:p>
          <a:p>
            <a:r>
              <a:rPr lang="es-AR" sz="2400" dirty="0"/>
              <a:t>Con el nivel de actividad</a:t>
            </a:r>
          </a:p>
          <a:p>
            <a:r>
              <a:rPr lang="es-AR" sz="2400" dirty="0"/>
              <a:t>Con la evolución del empleo y los salarios</a:t>
            </a:r>
          </a:p>
          <a:p>
            <a:r>
              <a:rPr lang="es-AR" sz="2400" dirty="0"/>
              <a:t>Con el sendero inflacionario</a:t>
            </a:r>
          </a:p>
          <a:p>
            <a:r>
              <a:rPr lang="es-AR" sz="2400" dirty="0"/>
              <a:t>Con las tasas de interés</a:t>
            </a:r>
          </a:p>
          <a:p>
            <a:r>
              <a:rPr lang="es-AR" sz="2400" dirty="0"/>
              <a:t>Con el tipo de cambio</a:t>
            </a:r>
          </a:p>
          <a:p>
            <a:r>
              <a:rPr lang="es-AR" sz="2400" dirty="0"/>
              <a:t>Con los préstamos</a:t>
            </a:r>
          </a:p>
          <a:p>
            <a:r>
              <a:rPr lang="es-AR" sz="2400" dirty="0"/>
              <a:t>Con el Consumo, esa gran incógnita</a:t>
            </a:r>
          </a:p>
          <a:p>
            <a:r>
              <a:rPr lang="es-AR" sz="2400" dirty="0"/>
              <a:t>Con la Inversión Privada</a:t>
            </a:r>
          </a:p>
        </p:txBody>
      </p:sp>
    </p:spTree>
    <p:extLst>
      <p:ext uri="{BB962C8B-B14F-4D97-AF65-F5344CB8AC3E}">
        <p14:creationId xmlns:p14="http://schemas.microsoft.com/office/powerpoint/2010/main" val="328086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1FDEF-C696-44FF-B652-EC3344B3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¿Y después de Octubre?</a:t>
            </a:r>
            <a:endParaRPr lang="es-ES" dirty="0"/>
          </a:p>
        </p:txBody>
      </p:sp>
      <p:sp>
        <p:nvSpPr>
          <p:cNvPr id="5" name="2 Marcador de contenido">
            <a:extLst>
              <a:ext uri="{FF2B5EF4-FFF2-40B4-BE49-F238E27FC236}">
                <a16:creationId xmlns:a16="http://schemas.microsoft.com/office/drawing/2014/main" id="{2EF32E25-1FF1-4C9C-A079-48C1D17C4C09}"/>
              </a:ext>
            </a:extLst>
          </p:cNvPr>
          <p:cNvSpPr txBox="1">
            <a:spLocks/>
          </p:cNvSpPr>
          <p:nvPr/>
        </p:nvSpPr>
        <p:spPr>
          <a:xfrm>
            <a:off x="1451579" y="1329136"/>
            <a:ext cx="8229600" cy="45259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AR" sz="2800" dirty="0"/>
              <a:t>Escenario de Derrota o Retroceso del Oficialismo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Debilitamiento del proceso económico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Debilitamiento Político a pesar de la mayor presencia oficialista en Senadores y Diputados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Mayor Conflictividad Social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AR" sz="2400" dirty="0"/>
              <a:t>Estancamiento del Proceso de Inversión</a:t>
            </a:r>
          </a:p>
        </p:txBody>
      </p:sp>
    </p:spTree>
    <p:extLst>
      <p:ext uri="{BB962C8B-B14F-4D97-AF65-F5344CB8AC3E}">
        <p14:creationId xmlns:p14="http://schemas.microsoft.com/office/powerpoint/2010/main" val="60584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1FDEF-C696-44FF-B652-EC3344B3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¿Y después de Octubre?</a:t>
            </a:r>
            <a:endParaRPr lang="es-ES" dirty="0"/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91EF1BA2-CD54-434D-B66D-731DF67AE8D7}"/>
              </a:ext>
            </a:extLst>
          </p:cNvPr>
          <p:cNvSpPr txBox="1">
            <a:spLocks/>
          </p:cNvSpPr>
          <p:nvPr/>
        </p:nvSpPr>
        <p:spPr>
          <a:xfrm>
            <a:off x="1451579" y="1329136"/>
            <a:ext cx="8229600" cy="470852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AR" sz="2800" dirty="0"/>
              <a:t>Escenario de Triunfo del Oficialismo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AR" sz="2800" dirty="0"/>
              <a:t>En lo Económico a Corto Plazo: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s-AR" sz="2400" dirty="0"/>
              <a:t>el tipo de cambio</a:t>
            </a:r>
          </a:p>
          <a:p>
            <a:pPr marL="914400" lvl="1" indent="-514350">
              <a:buFont typeface="+mj-lt"/>
              <a:buAutoNum type="alphaLcParenR"/>
            </a:pPr>
            <a:r>
              <a:rPr lang="es-AR" sz="2400" dirty="0"/>
              <a:t>las tasas de interés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s-AR" sz="2400" dirty="0"/>
              <a:t>el ritmo de inflación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s-AR" sz="2400" dirty="0"/>
              <a:t>el empleo y los salarios</a:t>
            </a:r>
          </a:p>
          <a:p>
            <a:pPr marL="914400" lvl="1" indent="-514350">
              <a:buFont typeface="+mj-lt"/>
              <a:buAutoNum type="alphaLcParenR"/>
            </a:pPr>
            <a:r>
              <a:rPr lang="es-AR" sz="2400" dirty="0"/>
              <a:t>en materia fiscal</a:t>
            </a:r>
          </a:p>
          <a:p>
            <a:pPr marL="914400" lvl="1" indent="-514350">
              <a:buFont typeface="+mj-lt"/>
              <a:buAutoNum type="alphaLcParenR"/>
            </a:pPr>
            <a:r>
              <a:rPr lang="es-AR" sz="2400" dirty="0"/>
              <a:t>la inversión privada</a:t>
            </a:r>
          </a:p>
          <a:p>
            <a:pPr marL="914400" lvl="1" indent="-514350">
              <a:buFont typeface="+mj-lt"/>
              <a:buAutoNum type="alphaLcParenR"/>
            </a:pPr>
            <a:r>
              <a:rPr lang="es-AR" sz="2400" dirty="0"/>
              <a:t>la balanza comercial externa</a:t>
            </a:r>
          </a:p>
          <a:p>
            <a:pPr marL="914400" lvl="1" indent="-514350">
              <a:buFont typeface="+mj-lt"/>
              <a:buAutoNum type="alphaLcParenR"/>
            </a:pPr>
            <a:r>
              <a:rPr lang="es-AR" sz="2400" dirty="0"/>
              <a:t>el financiamiento de los desequilibrios</a:t>
            </a:r>
          </a:p>
        </p:txBody>
      </p:sp>
    </p:spTree>
    <p:extLst>
      <p:ext uri="{BB962C8B-B14F-4D97-AF65-F5344CB8AC3E}">
        <p14:creationId xmlns:p14="http://schemas.microsoft.com/office/powerpoint/2010/main" val="206420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1FDEF-C696-44FF-B652-EC3344B3D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¿Y después de Octubre?</a:t>
            </a:r>
            <a:endParaRPr lang="es-ES" dirty="0"/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91EF1BA2-CD54-434D-B66D-731DF67AE8D7}"/>
              </a:ext>
            </a:extLst>
          </p:cNvPr>
          <p:cNvSpPr txBox="1">
            <a:spLocks/>
          </p:cNvSpPr>
          <p:nvPr/>
        </p:nvSpPr>
        <p:spPr>
          <a:xfrm>
            <a:off x="1451579" y="1329136"/>
            <a:ext cx="8229600" cy="470852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AR" sz="2800" dirty="0"/>
              <a:t>Escenario de Triunfo del Oficialismo</a:t>
            </a:r>
          </a:p>
          <a:p>
            <a:pPr marL="0" indent="0">
              <a:buNone/>
            </a:pPr>
            <a:r>
              <a:rPr lang="es-AR" sz="2800" dirty="0"/>
              <a:t>En lo Económico a Mediano Plazo: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AR" sz="2400" dirty="0"/>
              <a:t>El Flujo de Inversiones Privadas y Públicas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AR" sz="2400" dirty="0"/>
              <a:t>La Cuestión del Tipo de Cambio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AR" sz="2400" dirty="0"/>
              <a:t>La Cuestión de las Tasas de Interés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AR" sz="2400" dirty="0"/>
              <a:t>La Reforma Impositiva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378892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61</TotalTime>
  <Words>423</Words>
  <Application>Microsoft Office PowerPoint</Application>
  <PresentationFormat>Panorámica</PresentationFormat>
  <Paragraphs>94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Gill Sans MT</vt:lpstr>
      <vt:lpstr>Wingdings</vt:lpstr>
      <vt:lpstr>Galería</vt:lpstr>
      <vt:lpstr>Perspectivas de la economía Argentina</vt:lpstr>
      <vt:lpstr>Contexto internacional</vt:lpstr>
      <vt:lpstr>ARGENTINA</vt:lpstr>
      <vt:lpstr>ARGENTINA</vt:lpstr>
      <vt:lpstr>ARGENTINA</vt:lpstr>
      <vt:lpstr>¿Qué Pasará Hasta Octubre?</vt:lpstr>
      <vt:lpstr>¿Y después de Octubre?</vt:lpstr>
      <vt:lpstr>¿Y después de Octubre?</vt:lpstr>
      <vt:lpstr>¿Y después de Octubre?</vt:lpstr>
      <vt:lpstr>conclusiones</vt:lpstr>
      <vt:lpstr>Presentación de PowerPoint</vt:lpstr>
      <vt:lpstr>El Impacto de las Nuevas Tecnologías</vt:lpstr>
      <vt:lpstr>MUCHAS 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Perspectivas de la economía Argentina</dc:title>
  <dc:creator>Adrian De Armas</dc:creator>
  <cp:lastModifiedBy>Adrian De Armas</cp:lastModifiedBy>
  <cp:revision>4</cp:revision>
  <dcterms:created xsi:type="dcterms:W3CDTF">2017-09-06T14:05:59Z</dcterms:created>
  <dcterms:modified xsi:type="dcterms:W3CDTF">2017-09-06T15:07:01Z</dcterms:modified>
</cp:coreProperties>
</file>